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8"/>
  </p:notesMasterIdLst>
  <p:handoutMasterIdLst>
    <p:handoutMasterId r:id="rId19"/>
  </p:handoutMasterIdLst>
  <p:sldIdLst>
    <p:sldId id="267" r:id="rId2"/>
    <p:sldId id="384" r:id="rId3"/>
    <p:sldId id="269" r:id="rId4"/>
    <p:sldId id="385" r:id="rId5"/>
    <p:sldId id="377" r:id="rId6"/>
    <p:sldId id="375" r:id="rId7"/>
    <p:sldId id="373" r:id="rId8"/>
    <p:sldId id="380" r:id="rId9"/>
    <p:sldId id="386" r:id="rId10"/>
    <p:sldId id="382" r:id="rId11"/>
    <p:sldId id="387" r:id="rId12"/>
    <p:sldId id="389" r:id="rId13"/>
    <p:sldId id="393" r:id="rId14"/>
    <p:sldId id="391" r:id="rId15"/>
    <p:sldId id="390" r:id="rId16"/>
    <p:sldId id="3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384"/>
            <p14:sldId id="269"/>
            <p14:sldId id="385"/>
            <p14:sldId id="377"/>
            <p14:sldId id="375"/>
            <p14:sldId id="373"/>
            <p14:sldId id="380"/>
            <p14:sldId id="386"/>
            <p14:sldId id="382"/>
            <p14:sldId id="387"/>
            <p14:sldId id="389"/>
            <p14:sldId id="393"/>
            <p14:sldId id="391"/>
            <p14:sldId id="390"/>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82B1"/>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49" autoAdjust="0"/>
    <p:restoredTop sz="77786" autoAdjust="0"/>
  </p:normalViewPr>
  <p:slideViewPr>
    <p:cSldViewPr snapToGrid="0">
      <p:cViewPr varScale="1">
        <p:scale>
          <a:sx n="88" d="100"/>
          <a:sy n="88" d="100"/>
        </p:scale>
        <p:origin x="1344" y="176"/>
      </p:cViewPr>
      <p:guideLst/>
    </p:cSldViewPr>
  </p:slideViewPr>
  <p:notesTextViewPr>
    <p:cViewPr>
      <p:scale>
        <a:sx n="1" d="1"/>
        <a:sy n="1" d="1"/>
      </p:scale>
      <p:origin x="0" y="0"/>
    </p:cViewPr>
  </p:notesTextViewPr>
  <p:notesViewPr>
    <p:cSldViewPr snapToGrid="0">
      <p:cViewPr varScale="1">
        <p:scale>
          <a:sx n="46" d="100"/>
          <a:sy n="46" d="100"/>
        </p:scale>
        <p:origin x="1944"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D83CE4-BAFB-41A6-97D4-FA7916DA3BB5}" type="datetimeFigureOut">
              <a:rPr lang="en-US" smtClean="0"/>
              <a:t>5/18/18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F6385-2E4D-44BC-A7A1-5EF758DD30F9}" type="slidenum">
              <a:rPr lang="en-US" smtClean="0"/>
              <a:t>‹#›</a:t>
            </a:fld>
            <a:endParaRPr lang="en-US"/>
          </a:p>
        </p:txBody>
      </p:sp>
    </p:spTree>
    <p:extLst>
      <p:ext uri="{BB962C8B-B14F-4D97-AF65-F5344CB8AC3E}">
        <p14:creationId xmlns:p14="http://schemas.microsoft.com/office/powerpoint/2010/main" val="212648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5/18/18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10</a:t>
            </a:fld>
            <a:endParaRPr lang="en-US"/>
          </a:p>
        </p:txBody>
      </p:sp>
    </p:spTree>
    <p:extLst>
      <p:ext uri="{BB962C8B-B14F-4D97-AF65-F5344CB8AC3E}">
        <p14:creationId xmlns:p14="http://schemas.microsoft.com/office/powerpoint/2010/main" val="307950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BAM – pilot – older age group</a:t>
            </a:r>
          </a:p>
          <a:p>
            <a:pPr marL="171450" indent="-171450">
              <a:buFont typeface="Arial" panose="020B0604020202020204" pitchFamily="34" charset="0"/>
              <a:buChar char="•"/>
            </a:pPr>
            <a:r>
              <a:rPr lang="en-US" dirty="0"/>
              <a:t>Jamestown – segregated by gender – such a different learning behavior</a:t>
            </a:r>
          </a:p>
          <a:p>
            <a:pPr marL="171450" indent="-171450">
              <a:buFont typeface="Arial" panose="020B0604020202020204" pitchFamily="34" charset="0"/>
              <a:buChar char="•"/>
            </a:pPr>
            <a:r>
              <a:rPr lang="en-US" dirty="0"/>
              <a:t>Ed Clapp - </a:t>
            </a:r>
            <a:r>
              <a:rPr lang="en-US" sz="1200" kern="1200" dirty="0">
                <a:solidFill>
                  <a:schemeClr val="tx1"/>
                </a:solidFill>
                <a:effectLst/>
                <a:latin typeface="+mn-lt"/>
                <a:ea typeface="+mn-ea"/>
                <a:cs typeface="+mn-cs"/>
              </a:rPr>
              <a:t>wanting to adopt curriculum  (coming back and plans for next year)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Edgeley – school that triggered it all.  Had all these STEM activities already but didn’t know how to get to the next level.</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11</a:t>
            </a:fld>
            <a:endParaRPr lang="en-US"/>
          </a:p>
        </p:txBody>
      </p:sp>
    </p:spTree>
    <p:extLst>
      <p:ext uri="{BB962C8B-B14F-4D97-AF65-F5344CB8AC3E}">
        <p14:creationId xmlns:p14="http://schemas.microsoft.com/office/powerpoint/2010/main" val="220241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students were divided into boys\girls – studies have shown that girls ask more questions and have better participation when boys aren’t present.</a:t>
            </a:r>
          </a:p>
        </p:txBody>
      </p:sp>
      <p:sp>
        <p:nvSpPr>
          <p:cNvPr id="4" name="Slide Number Placeholder 3"/>
          <p:cNvSpPr>
            <a:spLocks noGrp="1"/>
          </p:cNvSpPr>
          <p:nvPr>
            <p:ph type="sldNum" sz="quarter" idx="10"/>
          </p:nvPr>
        </p:nvSpPr>
        <p:spPr/>
        <p:txBody>
          <a:bodyPr/>
          <a:lstStyle/>
          <a:p>
            <a:fld id="{4FC2FA96-E043-47F1-B25A-65CD4606D510}" type="slidenum">
              <a:rPr lang="en-US" smtClean="0"/>
              <a:t>12</a:t>
            </a:fld>
            <a:endParaRPr lang="en-US"/>
          </a:p>
        </p:txBody>
      </p:sp>
    </p:spTree>
    <p:extLst>
      <p:ext uri="{BB962C8B-B14F-4D97-AF65-F5344CB8AC3E}">
        <p14:creationId xmlns:p14="http://schemas.microsoft.com/office/powerpoint/2010/main" val="248945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stat was shared to me by a 5</a:t>
            </a:r>
            <a:r>
              <a:rPr lang="en-US" baseline="30000" dirty="0"/>
              <a:t>th</a:t>
            </a:r>
            <a:r>
              <a:rPr lang="en-US" dirty="0"/>
              <a:t> grade teachers from Moorhead and Edgeley.</a:t>
            </a:r>
          </a:p>
          <a:p>
            <a:endParaRPr lang="en-US" dirty="0"/>
          </a:p>
          <a:p>
            <a:r>
              <a:rPr lang="en-US" dirty="0"/>
              <a:t>(2) There is no shortage of STEM learning materials, toys, etc. today – the issue is that teachers don’t have the time to learn which ones or best.  And, they are unsure of how to keep kids advancing.</a:t>
            </a:r>
          </a:p>
          <a:p>
            <a:endParaRPr lang="en-US" dirty="0"/>
          </a:p>
          <a:p>
            <a:r>
              <a:rPr lang="en-US" sz="1200" kern="1200" dirty="0">
                <a:solidFill>
                  <a:schemeClr val="tx1"/>
                </a:solidFill>
                <a:effectLst/>
                <a:latin typeface="+mn-lt"/>
                <a:ea typeface="+mn-ea"/>
                <a:cs typeface="+mn-cs"/>
              </a:rPr>
              <a:t>(3) The U.S .Census bureau defines rural areas to be population clusters with fewer than 2,500 hundred residents. In 2014, it was estimated that 37% of North Dakota's population lived in a rural area.  This map depicts the breakdown of North Dakota's population by county, showing that the bulk of the state is composed of rural populations (shown in green).  While strides are being made in metropolitan areas of North Dakota to provide STEM opportunities for children, there are still many children that are located far away from metro cities (notice that metro areas are shown in blue above).  As a result, children in these rural areas are lacking access to STEM learning opportunities.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a:t>
            </a:fld>
            <a:endParaRPr lang="en-US"/>
          </a:p>
        </p:txBody>
      </p:sp>
    </p:spTree>
    <p:extLst>
      <p:ext uri="{BB962C8B-B14F-4D97-AF65-F5344CB8AC3E}">
        <p14:creationId xmlns:p14="http://schemas.microsoft.com/office/powerpoint/2010/main" val="151365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a:t>
            </a:fld>
            <a:endParaRPr lang="en-US"/>
          </a:p>
        </p:txBody>
      </p:sp>
    </p:spTree>
    <p:extLst>
      <p:ext uri="{BB962C8B-B14F-4D97-AF65-F5344CB8AC3E}">
        <p14:creationId xmlns:p14="http://schemas.microsoft.com/office/powerpoint/2010/main" val="4520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micro:bit</a:t>
            </a:r>
            <a:r>
              <a:rPr lang="en-US" dirty="0"/>
              <a:t> was designed to be classroom-friendly from day one. More approachable than just coding, it's a great way to achieve fun, practical results with motivated students.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4</a:t>
            </a:fld>
            <a:endParaRPr lang="en-US"/>
          </a:p>
        </p:txBody>
      </p:sp>
    </p:spTree>
    <p:extLst>
      <p:ext uri="{BB962C8B-B14F-4D97-AF65-F5344CB8AC3E}">
        <p14:creationId xmlns:p14="http://schemas.microsoft.com/office/powerpoint/2010/main" val="3929350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last one – mention that this is in particular, those teachers that didn’t previously feel confident in teaching Computing.</a:t>
            </a:r>
          </a:p>
        </p:txBody>
      </p:sp>
      <p:sp>
        <p:nvSpPr>
          <p:cNvPr id="4" name="Slide Number Placeholder 3"/>
          <p:cNvSpPr>
            <a:spLocks noGrp="1"/>
          </p:cNvSpPr>
          <p:nvPr>
            <p:ph type="sldNum" sz="quarter" idx="10"/>
          </p:nvPr>
        </p:nvSpPr>
        <p:spPr/>
        <p:txBody>
          <a:bodyPr/>
          <a:lstStyle/>
          <a:p>
            <a:fld id="{4FC2FA96-E043-47F1-B25A-65CD4606D510}" type="slidenum">
              <a:rPr lang="en-US" smtClean="0"/>
              <a:t>5</a:t>
            </a:fld>
            <a:endParaRPr lang="en-US"/>
          </a:p>
        </p:txBody>
      </p:sp>
    </p:spTree>
    <p:extLst>
      <p:ext uri="{BB962C8B-B14F-4D97-AF65-F5344CB8AC3E}">
        <p14:creationId xmlns:p14="http://schemas.microsoft.com/office/powerpoint/2010/main" val="335118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6</a:t>
            </a:fld>
            <a:endParaRPr lang="en-US"/>
          </a:p>
        </p:txBody>
      </p:sp>
    </p:spTree>
    <p:extLst>
      <p:ext uri="{BB962C8B-B14F-4D97-AF65-F5344CB8AC3E}">
        <p14:creationId xmlns:p14="http://schemas.microsoft.com/office/powerpoint/2010/main" val="179753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physical features:</a:t>
            </a:r>
          </a:p>
          <a:p>
            <a:endParaRPr lang="en-US" dirty="0"/>
          </a:p>
          <a:p>
            <a:r>
              <a:rPr lang="en-US" dirty="0"/>
              <a:t>25 individually-programmable LEDs</a:t>
            </a:r>
          </a:p>
          <a:p>
            <a:r>
              <a:rPr lang="en-US" dirty="0"/>
              <a:t>2 programmable buttons</a:t>
            </a:r>
          </a:p>
          <a:p>
            <a:r>
              <a:rPr lang="en-US" dirty="0"/>
              <a:t>25 physical connection pins</a:t>
            </a:r>
          </a:p>
          <a:p>
            <a:r>
              <a:rPr lang="en-US" dirty="0"/>
              <a:t>Light and temperature sensors</a:t>
            </a:r>
          </a:p>
          <a:p>
            <a:r>
              <a:rPr lang="en-US" dirty="0"/>
              <a:t>Motions sensors (accelerometer and compass)</a:t>
            </a:r>
          </a:p>
          <a:p>
            <a:r>
              <a:rPr lang="en-US" dirty="0"/>
              <a:t>Wireless communication, via radio and Bluetooth</a:t>
            </a:r>
          </a:p>
          <a:p>
            <a:r>
              <a:rPr lang="en-US" dirty="0"/>
              <a:t>USB interface</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7</a:t>
            </a:fld>
            <a:endParaRPr lang="en-US"/>
          </a:p>
        </p:txBody>
      </p:sp>
    </p:spTree>
    <p:extLst>
      <p:ext uri="{BB962C8B-B14F-4D97-AF65-F5344CB8AC3E}">
        <p14:creationId xmlns:p14="http://schemas.microsoft.com/office/powerpoint/2010/main" val="18694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Editor (</a:t>
            </a:r>
            <a:r>
              <a:rPr lang="en-US" dirty="0">
                <a:hlinkClick r:id="rId3"/>
              </a:rPr>
              <a:t>https://makecode.microbit.org/#</a:t>
            </a:r>
            <a:r>
              <a:rPr lang="en-US" dirty="0"/>
              <a:t>)</a:t>
            </a:r>
          </a:p>
          <a:p>
            <a:pPr lvl="1"/>
            <a:r>
              <a:rPr lang="en-US" dirty="0"/>
              <a:t>Drag and drop experience</a:t>
            </a:r>
          </a:p>
          <a:p>
            <a:pPr lvl="1"/>
            <a:r>
              <a:rPr lang="en-US" dirty="0"/>
              <a:t>Built in emulator</a:t>
            </a:r>
          </a:p>
          <a:p>
            <a:pPr lvl="1"/>
            <a:r>
              <a:rPr lang="en-US" dirty="0"/>
              <a:t>Download program to run on your own </a:t>
            </a:r>
            <a:r>
              <a:rPr lang="en-US" dirty="0" err="1"/>
              <a:t>micro:bit</a:t>
            </a:r>
            <a:endParaRPr lang="en-US" dirty="0"/>
          </a:p>
          <a:p>
            <a:r>
              <a:rPr lang="en-US" dirty="0"/>
              <a:t>JavaScript and Python experiences for more advanced students</a:t>
            </a:r>
            <a:endParaRPr lang="en-US" dirty="0">
              <a:hlinkClick r:id="rId3"/>
            </a:endParaRP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8</a:t>
            </a:fld>
            <a:endParaRPr lang="en-US"/>
          </a:p>
        </p:txBody>
      </p:sp>
    </p:spTree>
    <p:extLst>
      <p:ext uri="{BB962C8B-B14F-4D97-AF65-F5344CB8AC3E}">
        <p14:creationId xmlns:p14="http://schemas.microsoft.com/office/powerpoint/2010/main" val="355613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9</a:t>
            </a:fld>
            <a:endParaRPr lang="en-US"/>
          </a:p>
        </p:txBody>
      </p:sp>
    </p:spTree>
    <p:extLst>
      <p:ext uri="{BB962C8B-B14F-4D97-AF65-F5344CB8AC3E}">
        <p14:creationId xmlns:p14="http://schemas.microsoft.com/office/powerpoint/2010/main" val="2731807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pic>
        <p:nvPicPr>
          <p:cNvPr id="2" name="Picture 1">
            <a:extLst>
              <a:ext uri="{FF2B5EF4-FFF2-40B4-BE49-F238E27FC236}">
                <a16:creationId xmlns:a16="http://schemas.microsoft.com/office/drawing/2014/main" id="{9B003F87-A68F-4444-B117-41EF5ED03FE2}"/>
              </a:ext>
            </a:extLst>
          </p:cNvPr>
          <p:cNvPicPr>
            <a:picLocks noChangeAspect="1"/>
          </p:cNvPicPr>
          <p:nvPr userDrawn="1"/>
        </p:nvPicPr>
        <p:blipFill>
          <a:blip r:embed="rId4"/>
          <a:stretch>
            <a:fillRect/>
          </a:stretch>
        </p:blipFill>
        <p:spPr>
          <a:xfrm>
            <a:off x="10388048" y="5919893"/>
            <a:ext cx="1177124" cy="613607"/>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461963" marR="0" lvl="0" indent="-293688" algn="l" rtl="0">
              <a:lnSpc>
                <a:spcPct val="15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7" name="Picture 6"/>
          <p:cNvPicPr>
            <a:picLocks noChangeAspect="1"/>
          </p:cNvPicPr>
          <p:nvPr userDrawn="1"/>
        </p:nvPicPr>
        <p:blipFill>
          <a:blip r:embed="rId2">
            <a:clrChange>
              <a:clrFrom>
                <a:srgbClr val="3AA5F2"/>
              </a:clrFrom>
              <a:clrTo>
                <a:srgbClr val="3AA5F2">
                  <a:alpha val="0"/>
                </a:srgbClr>
              </a:clrTo>
            </a:clrChange>
          </a:blip>
          <a:stretch>
            <a:fillRect/>
          </a:stretch>
        </p:blipFill>
        <p:spPr>
          <a:xfrm>
            <a:off x="304800" y="6355824"/>
            <a:ext cx="1107713" cy="322101"/>
          </a:xfrm>
          <a:prstGeom prst="rect">
            <a:avLst/>
          </a:prstGeom>
        </p:spPr>
      </p:pic>
      <p:pic>
        <p:nvPicPr>
          <p:cNvPr id="6" name="Picture 5">
            <a:extLst>
              <a:ext uri="{FF2B5EF4-FFF2-40B4-BE49-F238E27FC236}">
                <a16:creationId xmlns:a16="http://schemas.microsoft.com/office/drawing/2014/main" id="{0FC84B9E-CBD5-4807-BAAF-007933FA1F39}"/>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4443" y="6355824"/>
            <a:ext cx="1612757" cy="322101"/>
          </a:xfrm>
          <a:prstGeom prst="rect">
            <a:avLst/>
          </a:prstGeom>
          <a:noFill/>
        </p:spPr>
      </p:pic>
    </p:spTree>
    <p:extLst>
      <p:ext uri="{BB962C8B-B14F-4D97-AF65-F5344CB8AC3E}">
        <p14:creationId xmlns:p14="http://schemas.microsoft.com/office/powerpoint/2010/main" val="59925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5/18/18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5/18/18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1" r:id="rId4"/>
    <p:sldLayoutId id="2147483674" r:id="rId5"/>
    <p:sldLayoutId id="214748367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s://makecode.microbit.org/projects/hot-or-cold" TargetMode="External"/><Relationship Id="rId3" Type="http://schemas.openxmlformats.org/officeDocument/2006/relationships/hyperlink" Target="https://makecode.microbit.org/projects/rock-paper-scissors" TargetMode="External"/><Relationship Id="rId7" Type="http://schemas.openxmlformats.org/officeDocument/2006/relationships/hyperlink" Target="https://makecode.microbit.org/projects/coin-flipper" TargetMode="External"/><Relationship Id="rId12" Type="http://schemas.openxmlformats.org/officeDocument/2006/relationships/hyperlink" Target="https://makecode.microbit.org/projects/guitar"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makecode.microbit.org/projects/compass" TargetMode="External"/><Relationship Id="rId11" Type="http://schemas.openxmlformats.org/officeDocument/2006/relationships/hyperlink" Target="https://makecode.microbit.org/projects/infection" TargetMode="External"/><Relationship Id="rId5" Type="http://schemas.openxmlformats.org/officeDocument/2006/relationships/hyperlink" Target="https://makecode.microbit.org/projects/watch" TargetMode="External"/><Relationship Id="rId10" Type="http://schemas.openxmlformats.org/officeDocument/2006/relationships/hyperlink" Target="https://makecode.microbit.org/projects/voting-machine" TargetMode="External"/><Relationship Id="rId4" Type="http://schemas.openxmlformats.org/officeDocument/2006/relationships/hyperlink" Target="https://makecode.microbit.org/projects/rps-teams" TargetMode="External"/><Relationship Id="rId9" Type="http://schemas.openxmlformats.org/officeDocument/2006/relationships/hyperlink" Target="https://makecode.microbit.org/projects/reaction-ti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hyperlink" Target="mailto:nicolela@Microsoft.com" TargetMode="External"/><Relationship Id="rId2" Type="http://schemas.openxmlformats.org/officeDocument/2006/relationships/hyperlink" Target="mailto:msimons@Microsoft.com" TargetMode="External"/><Relationship Id="rId1" Type="http://schemas.openxmlformats.org/officeDocument/2006/relationships/slideLayout" Target="../slideLayouts/slideLayout4.xml"/><Relationship Id="rId4" Type="http://schemas.openxmlformats.org/officeDocument/2006/relationships/hyperlink" Target="mailto:techmobile@Microsof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a:t>Micro:bit</a:t>
            </a:r>
            <a:r>
              <a:rPr lang="en-US" dirty="0"/>
              <a:t> Lunch &amp; Learn</a:t>
            </a:r>
          </a:p>
        </p:txBody>
      </p:sp>
      <p:sp>
        <p:nvSpPr>
          <p:cNvPr id="3" name="Text Placeholder 2"/>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6A410-A78E-4216-9364-7864D4B65D81}"/>
              </a:ext>
            </a:extLst>
          </p:cNvPr>
          <p:cNvSpPr>
            <a:spLocks noGrp="1"/>
          </p:cNvSpPr>
          <p:nvPr>
            <p:ph type="title"/>
          </p:nvPr>
        </p:nvSpPr>
        <p:spPr/>
        <p:txBody>
          <a:bodyPr/>
          <a:lstStyle/>
          <a:p>
            <a:r>
              <a:rPr lang="en-US" dirty="0"/>
              <a:t>Projects</a:t>
            </a:r>
          </a:p>
        </p:txBody>
      </p:sp>
      <p:sp>
        <p:nvSpPr>
          <p:cNvPr id="3" name="Text Placeholder 2">
            <a:extLst>
              <a:ext uri="{FF2B5EF4-FFF2-40B4-BE49-F238E27FC236}">
                <a16:creationId xmlns:a16="http://schemas.microsoft.com/office/drawing/2014/main" id="{36C73837-F425-4C2F-B885-ED22867C32D2}"/>
              </a:ext>
            </a:extLst>
          </p:cNvPr>
          <p:cNvSpPr>
            <a:spLocks noGrp="1"/>
          </p:cNvSpPr>
          <p:nvPr>
            <p:ph type="body" idx="1"/>
          </p:nvPr>
        </p:nvSpPr>
        <p:spPr/>
        <p:txBody>
          <a:bodyPr numCol="2"/>
          <a:lstStyle/>
          <a:p>
            <a:r>
              <a:rPr lang="en-US" dirty="0">
                <a:hlinkClick r:id="rId3"/>
              </a:rPr>
              <a:t>Rock Paper Scissors</a:t>
            </a:r>
            <a:endParaRPr lang="en-US" dirty="0"/>
          </a:p>
          <a:p>
            <a:pPr lvl="1"/>
            <a:r>
              <a:rPr lang="en-US" dirty="0">
                <a:hlinkClick r:id="rId4"/>
              </a:rPr>
              <a:t>With Teams</a:t>
            </a:r>
            <a:endParaRPr lang="en-US" dirty="0"/>
          </a:p>
          <a:p>
            <a:r>
              <a:rPr lang="en-US" dirty="0">
                <a:hlinkClick r:id="rId5"/>
              </a:rPr>
              <a:t>Watch</a:t>
            </a:r>
            <a:endParaRPr lang="en-US" dirty="0"/>
          </a:p>
          <a:p>
            <a:r>
              <a:rPr lang="en-US" dirty="0">
                <a:hlinkClick r:id="rId6"/>
              </a:rPr>
              <a:t>Compass</a:t>
            </a:r>
            <a:endParaRPr lang="en-US" dirty="0"/>
          </a:p>
          <a:p>
            <a:r>
              <a:rPr lang="en-US" dirty="0">
                <a:hlinkClick r:id="rId7"/>
              </a:rPr>
              <a:t>Coin Flipper</a:t>
            </a:r>
            <a:endParaRPr lang="en-US" dirty="0"/>
          </a:p>
          <a:p>
            <a:r>
              <a:rPr lang="en-US" dirty="0">
                <a:hlinkClick r:id="rId8"/>
              </a:rPr>
              <a:t>Hot or Cold</a:t>
            </a:r>
            <a:endParaRPr lang="en-US" dirty="0"/>
          </a:p>
          <a:p>
            <a:r>
              <a:rPr lang="en-US" dirty="0">
                <a:hlinkClick r:id="rId9"/>
              </a:rPr>
              <a:t>Reaction Time</a:t>
            </a:r>
            <a:endParaRPr lang="en-US" dirty="0"/>
          </a:p>
          <a:p>
            <a:r>
              <a:rPr lang="en-US" dirty="0">
                <a:hlinkClick r:id="rId10"/>
              </a:rPr>
              <a:t>Voting Machine</a:t>
            </a:r>
            <a:endParaRPr lang="en-US" dirty="0">
              <a:hlinkClick r:id="rId11"/>
            </a:endParaRPr>
          </a:p>
          <a:p>
            <a:r>
              <a:rPr lang="en-US" dirty="0">
                <a:hlinkClick r:id="rId11"/>
              </a:rPr>
              <a:t>Infection</a:t>
            </a:r>
            <a:endParaRPr lang="en-US" dirty="0">
              <a:hlinkClick r:id="rId12"/>
            </a:endParaRPr>
          </a:p>
          <a:p>
            <a:r>
              <a:rPr lang="en-US" dirty="0">
                <a:hlinkClick r:id="rId12"/>
              </a:rPr>
              <a:t>Guitar</a:t>
            </a:r>
            <a:endParaRPr lang="en-US" dirty="0"/>
          </a:p>
        </p:txBody>
      </p:sp>
    </p:spTree>
    <p:extLst>
      <p:ext uri="{BB962C8B-B14F-4D97-AF65-F5344CB8AC3E}">
        <p14:creationId xmlns:p14="http://schemas.microsoft.com/office/powerpoint/2010/main" val="2323538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D016-D7CE-47AB-AE8A-48357898DA20}"/>
              </a:ext>
            </a:extLst>
          </p:cNvPr>
          <p:cNvSpPr>
            <a:spLocks noGrp="1"/>
          </p:cNvSpPr>
          <p:nvPr>
            <p:ph type="title"/>
          </p:nvPr>
        </p:nvSpPr>
        <p:spPr/>
        <p:txBody>
          <a:bodyPr/>
          <a:lstStyle/>
          <a:p>
            <a:r>
              <a:rPr lang="en-US" dirty="0"/>
              <a:t>Engagements: </a:t>
            </a:r>
          </a:p>
        </p:txBody>
      </p:sp>
      <p:sp>
        <p:nvSpPr>
          <p:cNvPr id="3" name="Text Placeholder 2">
            <a:extLst>
              <a:ext uri="{FF2B5EF4-FFF2-40B4-BE49-F238E27FC236}">
                <a16:creationId xmlns:a16="http://schemas.microsoft.com/office/drawing/2014/main" id="{D0589FC7-3F37-4084-9A47-F8170157AFED}"/>
              </a:ext>
            </a:extLst>
          </p:cNvPr>
          <p:cNvSpPr>
            <a:spLocks noGrp="1"/>
          </p:cNvSpPr>
          <p:nvPr>
            <p:ph type="body" idx="1"/>
          </p:nvPr>
        </p:nvSpPr>
        <p:spPr/>
        <p:txBody>
          <a:bodyPr/>
          <a:lstStyle/>
          <a:p>
            <a:r>
              <a:rPr lang="en-US" dirty="0"/>
              <a:t>BAM (High School &amp; College)</a:t>
            </a:r>
          </a:p>
          <a:p>
            <a:r>
              <a:rPr lang="en-US" dirty="0" err="1"/>
              <a:t>STEMtastic</a:t>
            </a:r>
            <a:r>
              <a:rPr lang="en-US" dirty="0"/>
              <a:t>/</a:t>
            </a:r>
            <a:r>
              <a:rPr lang="en-US" dirty="0" err="1"/>
              <a:t>TechSavvy</a:t>
            </a:r>
            <a:r>
              <a:rPr lang="en-US" dirty="0"/>
              <a:t> (7</a:t>
            </a:r>
            <a:r>
              <a:rPr lang="en-US" baseline="30000" dirty="0"/>
              <a:t>th</a:t>
            </a:r>
            <a:r>
              <a:rPr lang="en-US" dirty="0"/>
              <a:t> &amp; 8</a:t>
            </a:r>
            <a:r>
              <a:rPr lang="en-US" baseline="30000" dirty="0"/>
              <a:t>th</a:t>
            </a:r>
            <a:r>
              <a:rPr lang="en-US" dirty="0"/>
              <a:t> Grade)</a:t>
            </a:r>
          </a:p>
          <a:p>
            <a:r>
              <a:rPr lang="en-US" dirty="0"/>
              <a:t>Ed Clapp (4</a:t>
            </a:r>
            <a:r>
              <a:rPr lang="en-US" baseline="30000" dirty="0"/>
              <a:t>th</a:t>
            </a:r>
            <a:r>
              <a:rPr lang="en-US" dirty="0"/>
              <a:t> Grade)</a:t>
            </a:r>
          </a:p>
          <a:p>
            <a:r>
              <a:rPr lang="en-US" dirty="0"/>
              <a:t>Edgeley (5\6</a:t>
            </a:r>
            <a:r>
              <a:rPr lang="en-US" baseline="30000" dirty="0"/>
              <a:t>th</a:t>
            </a:r>
            <a:r>
              <a:rPr lang="en-US" dirty="0"/>
              <a:t> Grade)</a:t>
            </a:r>
          </a:p>
        </p:txBody>
      </p:sp>
      <p:pic>
        <p:nvPicPr>
          <p:cNvPr id="4" name="Picture 3">
            <a:extLst>
              <a:ext uri="{FF2B5EF4-FFF2-40B4-BE49-F238E27FC236}">
                <a16:creationId xmlns:a16="http://schemas.microsoft.com/office/drawing/2014/main" id="{A42CAF86-A273-47CD-A0CB-4A35D01F4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057" y="913493"/>
            <a:ext cx="5005270" cy="3753953"/>
          </a:xfrm>
          <a:prstGeom prst="rect">
            <a:avLst/>
          </a:prstGeom>
        </p:spPr>
      </p:pic>
    </p:spTree>
    <p:extLst>
      <p:ext uri="{BB962C8B-B14F-4D97-AF65-F5344CB8AC3E}">
        <p14:creationId xmlns:p14="http://schemas.microsoft.com/office/powerpoint/2010/main" val="6641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6D19-1B98-4BF6-A4D1-073E1F41FC82}"/>
              </a:ext>
            </a:extLst>
          </p:cNvPr>
          <p:cNvSpPr>
            <a:spLocks noGrp="1"/>
          </p:cNvSpPr>
          <p:nvPr>
            <p:ph type="title"/>
          </p:nvPr>
        </p:nvSpPr>
        <p:spPr>
          <a:xfrm>
            <a:off x="304800" y="169953"/>
            <a:ext cx="11582400" cy="639891"/>
          </a:xfrm>
        </p:spPr>
        <p:txBody>
          <a:bodyPr/>
          <a:lstStyle/>
          <a:p>
            <a:r>
              <a:rPr lang="en-US" dirty="0" err="1"/>
              <a:t>STEMtastic</a:t>
            </a:r>
            <a:r>
              <a:rPr lang="en-US" dirty="0"/>
              <a:t>\</a:t>
            </a:r>
            <a:r>
              <a:rPr lang="en-US" dirty="0" err="1"/>
              <a:t>TechSavvy</a:t>
            </a:r>
            <a:r>
              <a:rPr lang="en-US" dirty="0"/>
              <a:t> Experience</a:t>
            </a:r>
          </a:p>
        </p:txBody>
      </p:sp>
      <p:pic>
        <p:nvPicPr>
          <p:cNvPr id="6" name="Picture 5">
            <a:extLst>
              <a:ext uri="{FF2B5EF4-FFF2-40B4-BE49-F238E27FC236}">
                <a16:creationId xmlns:a16="http://schemas.microsoft.com/office/drawing/2014/main" id="{59E4CC99-5158-4A80-ADDB-5D802FA4678C}"/>
              </a:ext>
            </a:extLst>
          </p:cNvPr>
          <p:cNvPicPr>
            <a:picLocks noChangeAspect="1"/>
          </p:cNvPicPr>
          <p:nvPr/>
        </p:nvPicPr>
        <p:blipFill>
          <a:blip r:embed="rId3"/>
          <a:stretch>
            <a:fillRect/>
          </a:stretch>
        </p:blipFill>
        <p:spPr>
          <a:xfrm>
            <a:off x="4480184" y="1005015"/>
            <a:ext cx="2436723" cy="3315438"/>
          </a:xfrm>
          <a:prstGeom prst="rect">
            <a:avLst/>
          </a:prstGeom>
        </p:spPr>
      </p:pic>
      <p:pic>
        <p:nvPicPr>
          <p:cNvPr id="7" name="Picture 6">
            <a:extLst>
              <a:ext uri="{FF2B5EF4-FFF2-40B4-BE49-F238E27FC236}">
                <a16:creationId xmlns:a16="http://schemas.microsoft.com/office/drawing/2014/main" id="{208FAC95-E0FF-4D3F-A2F3-9304ECCFED8C}"/>
              </a:ext>
            </a:extLst>
          </p:cNvPr>
          <p:cNvPicPr>
            <a:picLocks noChangeAspect="1"/>
          </p:cNvPicPr>
          <p:nvPr/>
        </p:nvPicPr>
        <p:blipFill>
          <a:blip r:embed="rId4"/>
          <a:stretch>
            <a:fillRect/>
          </a:stretch>
        </p:blipFill>
        <p:spPr>
          <a:xfrm>
            <a:off x="9244442" y="169953"/>
            <a:ext cx="2362072" cy="3120267"/>
          </a:xfrm>
          <a:prstGeom prst="rect">
            <a:avLst/>
          </a:prstGeom>
        </p:spPr>
      </p:pic>
      <p:pic>
        <p:nvPicPr>
          <p:cNvPr id="8" name="Picture 7">
            <a:extLst>
              <a:ext uri="{FF2B5EF4-FFF2-40B4-BE49-F238E27FC236}">
                <a16:creationId xmlns:a16="http://schemas.microsoft.com/office/drawing/2014/main" id="{813EF7AB-9D63-45C5-B0B1-BE0767380E63}"/>
              </a:ext>
            </a:extLst>
          </p:cNvPr>
          <p:cNvPicPr>
            <a:picLocks noChangeAspect="1"/>
          </p:cNvPicPr>
          <p:nvPr/>
        </p:nvPicPr>
        <p:blipFill>
          <a:blip r:embed="rId5"/>
          <a:stretch>
            <a:fillRect/>
          </a:stretch>
        </p:blipFill>
        <p:spPr>
          <a:xfrm>
            <a:off x="344493" y="1854812"/>
            <a:ext cx="3248459" cy="3315438"/>
          </a:xfrm>
          <a:prstGeom prst="rect">
            <a:avLst/>
          </a:prstGeom>
        </p:spPr>
      </p:pic>
      <p:pic>
        <p:nvPicPr>
          <p:cNvPr id="9" name="Picture 8">
            <a:extLst>
              <a:ext uri="{FF2B5EF4-FFF2-40B4-BE49-F238E27FC236}">
                <a16:creationId xmlns:a16="http://schemas.microsoft.com/office/drawing/2014/main" id="{8BB3BEE4-C7C5-4BBD-8D56-233CE778F945}"/>
              </a:ext>
            </a:extLst>
          </p:cNvPr>
          <p:cNvPicPr>
            <a:picLocks noChangeAspect="1"/>
          </p:cNvPicPr>
          <p:nvPr/>
        </p:nvPicPr>
        <p:blipFill>
          <a:blip r:embed="rId6"/>
          <a:stretch>
            <a:fillRect/>
          </a:stretch>
        </p:blipFill>
        <p:spPr>
          <a:xfrm>
            <a:off x="3837534" y="4400686"/>
            <a:ext cx="3168368" cy="2185869"/>
          </a:xfrm>
          <a:prstGeom prst="rect">
            <a:avLst/>
          </a:prstGeom>
        </p:spPr>
      </p:pic>
      <p:pic>
        <p:nvPicPr>
          <p:cNvPr id="10" name="Picture 9">
            <a:extLst>
              <a:ext uri="{FF2B5EF4-FFF2-40B4-BE49-F238E27FC236}">
                <a16:creationId xmlns:a16="http://schemas.microsoft.com/office/drawing/2014/main" id="{07602CC5-FC09-486C-8DC8-C40E80CB40DB}"/>
              </a:ext>
            </a:extLst>
          </p:cNvPr>
          <p:cNvPicPr>
            <a:picLocks noChangeAspect="1"/>
          </p:cNvPicPr>
          <p:nvPr/>
        </p:nvPicPr>
        <p:blipFill>
          <a:blip r:embed="rId7"/>
          <a:stretch>
            <a:fillRect/>
          </a:stretch>
        </p:blipFill>
        <p:spPr>
          <a:xfrm>
            <a:off x="7719028" y="3429000"/>
            <a:ext cx="2362072" cy="3315438"/>
          </a:xfrm>
          <a:prstGeom prst="rect">
            <a:avLst/>
          </a:prstGeom>
        </p:spPr>
      </p:pic>
    </p:spTree>
    <p:extLst>
      <p:ext uri="{BB962C8B-B14F-4D97-AF65-F5344CB8AC3E}">
        <p14:creationId xmlns:p14="http://schemas.microsoft.com/office/powerpoint/2010/main" val="299513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6D19-1B98-4BF6-A4D1-073E1F41FC82}"/>
              </a:ext>
            </a:extLst>
          </p:cNvPr>
          <p:cNvSpPr>
            <a:spLocks noGrp="1"/>
          </p:cNvSpPr>
          <p:nvPr>
            <p:ph type="title"/>
          </p:nvPr>
        </p:nvSpPr>
        <p:spPr/>
        <p:txBody>
          <a:bodyPr/>
          <a:lstStyle/>
          <a:p>
            <a:r>
              <a:rPr lang="en-US" dirty="0"/>
              <a:t>Edgeley Experience</a:t>
            </a:r>
          </a:p>
        </p:txBody>
      </p:sp>
      <p:sp>
        <p:nvSpPr>
          <p:cNvPr id="3" name="Text Placeholder 2">
            <a:extLst>
              <a:ext uri="{FF2B5EF4-FFF2-40B4-BE49-F238E27FC236}">
                <a16:creationId xmlns:a16="http://schemas.microsoft.com/office/drawing/2014/main" id="{8D0094FD-56FD-4C95-9229-6679B7C6001D}"/>
              </a:ext>
            </a:extLst>
          </p:cNvPr>
          <p:cNvSpPr>
            <a:spLocks noGrp="1"/>
          </p:cNvSpPr>
          <p:nvPr>
            <p:ph type="body" idx="1"/>
          </p:nvPr>
        </p:nvSpPr>
        <p:spPr/>
        <p:txBody>
          <a:bodyPr/>
          <a:lstStyle/>
          <a:p>
            <a:pPr fontAlgn="ctr"/>
            <a:r>
              <a:rPr lang="en-US" dirty="0"/>
              <a:t>5</a:t>
            </a:r>
            <a:r>
              <a:rPr lang="en-US" baseline="30000" dirty="0"/>
              <a:t>th</a:t>
            </a:r>
            <a:r>
              <a:rPr lang="en-US" dirty="0"/>
              <a:t>/6</a:t>
            </a:r>
            <a:r>
              <a:rPr lang="en-US" baseline="30000" dirty="0"/>
              <a:t>th</a:t>
            </a:r>
            <a:r>
              <a:rPr lang="en-US" dirty="0"/>
              <a:t> grade, including students from Hutterite colony</a:t>
            </a:r>
          </a:p>
        </p:txBody>
      </p:sp>
      <p:pic>
        <p:nvPicPr>
          <p:cNvPr id="2050" name="Picture 9" descr="image003">
            <a:extLst>
              <a:ext uri="{FF2B5EF4-FFF2-40B4-BE49-F238E27FC236}">
                <a16:creationId xmlns:a16="http://schemas.microsoft.com/office/drawing/2014/main" id="{E20500AD-022C-4AF4-9704-4735D3F0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580" y="1917586"/>
            <a:ext cx="6350696" cy="477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76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CFFA-2381-41B4-9604-3F2F6533CF05}"/>
              </a:ext>
            </a:extLst>
          </p:cNvPr>
          <p:cNvSpPr>
            <a:spLocks noGrp="1"/>
          </p:cNvSpPr>
          <p:nvPr>
            <p:ph type="title"/>
          </p:nvPr>
        </p:nvSpPr>
        <p:spPr/>
        <p:txBody>
          <a:bodyPr/>
          <a:lstStyle/>
          <a:p>
            <a:r>
              <a:rPr lang="en-US" dirty="0"/>
              <a:t>Ed Clapp Experience</a:t>
            </a:r>
          </a:p>
        </p:txBody>
      </p:sp>
      <p:sp>
        <p:nvSpPr>
          <p:cNvPr id="3" name="Text Placeholder 2">
            <a:extLst>
              <a:ext uri="{FF2B5EF4-FFF2-40B4-BE49-F238E27FC236}">
                <a16:creationId xmlns:a16="http://schemas.microsoft.com/office/drawing/2014/main" id="{EC071FE5-7814-49CA-9D4D-85FBB834DD17}"/>
              </a:ext>
            </a:extLst>
          </p:cNvPr>
          <p:cNvSpPr>
            <a:spLocks noGrp="1"/>
          </p:cNvSpPr>
          <p:nvPr>
            <p:ph type="body" idx="1"/>
          </p:nvPr>
        </p:nvSpPr>
        <p:spPr/>
        <p:txBody>
          <a:bodyPr/>
          <a:lstStyle/>
          <a:p>
            <a:pPr fontAlgn="ctr"/>
            <a:r>
              <a:rPr lang="en-US" dirty="0"/>
              <a:t>Inclusive learning for all:</a:t>
            </a:r>
          </a:p>
          <a:p>
            <a:pPr lvl="1" fontAlgn="ctr"/>
            <a:r>
              <a:rPr lang="en-US" dirty="0"/>
              <a:t>Non-native speakers</a:t>
            </a:r>
          </a:p>
          <a:p>
            <a:pPr lvl="1" fontAlgn="ctr"/>
            <a:r>
              <a:rPr lang="en-US" dirty="0"/>
              <a:t>Limited mobility</a:t>
            </a:r>
          </a:p>
          <a:p>
            <a:pPr lvl="1" fontAlgn="ctr"/>
            <a:r>
              <a:rPr lang="en-US" dirty="0"/>
              <a:t>Autism</a:t>
            </a:r>
          </a:p>
          <a:p>
            <a:endParaRPr lang="en-US" dirty="0"/>
          </a:p>
        </p:txBody>
      </p:sp>
      <p:pic>
        <p:nvPicPr>
          <p:cNvPr id="5" name="Picture 4">
            <a:extLst>
              <a:ext uri="{FF2B5EF4-FFF2-40B4-BE49-F238E27FC236}">
                <a16:creationId xmlns:a16="http://schemas.microsoft.com/office/drawing/2014/main" id="{87412AAE-0039-4B67-848D-6F6E3A5DB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944" y="2371756"/>
            <a:ext cx="7611815" cy="3626806"/>
          </a:xfrm>
          <a:prstGeom prst="rect">
            <a:avLst/>
          </a:prstGeom>
        </p:spPr>
      </p:pic>
    </p:spTree>
    <p:extLst>
      <p:ext uri="{BB962C8B-B14F-4D97-AF65-F5344CB8AC3E}">
        <p14:creationId xmlns:p14="http://schemas.microsoft.com/office/powerpoint/2010/main" val="329101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0427-FBE3-4EF9-9D36-6378FEBE0AF0}"/>
              </a:ext>
            </a:extLst>
          </p:cNvPr>
          <p:cNvSpPr>
            <a:spLocks noGrp="1"/>
          </p:cNvSpPr>
          <p:nvPr>
            <p:ph type="title"/>
          </p:nvPr>
        </p:nvSpPr>
        <p:spPr/>
        <p:txBody>
          <a:bodyPr/>
          <a:lstStyle/>
          <a:p>
            <a:r>
              <a:rPr lang="en-US" dirty="0"/>
              <a:t>Additional Experiences</a:t>
            </a:r>
          </a:p>
        </p:txBody>
      </p:sp>
      <p:sp>
        <p:nvSpPr>
          <p:cNvPr id="3" name="Text Placeholder 2">
            <a:extLst>
              <a:ext uri="{FF2B5EF4-FFF2-40B4-BE49-F238E27FC236}">
                <a16:creationId xmlns:a16="http://schemas.microsoft.com/office/drawing/2014/main" id="{D8E6135E-8B48-4548-A6F2-6889DB9C0548}"/>
              </a:ext>
            </a:extLst>
          </p:cNvPr>
          <p:cNvSpPr>
            <a:spLocks noGrp="1"/>
          </p:cNvSpPr>
          <p:nvPr>
            <p:ph type="body" idx="1"/>
          </p:nvPr>
        </p:nvSpPr>
        <p:spPr/>
        <p:txBody>
          <a:bodyPr/>
          <a:lstStyle/>
          <a:p>
            <a:pPr fontAlgn="ctr"/>
            <a:r>
              <a:rPr lang="en-US" dirty="0"/>
              <a:t>Always get questions on where to get</a:t>
            </a:r>
          </a:p>
          <a:p>
            <a:pPr fontAlgn="ctr"/>
            <a:r>
              <a:rPr lang="en-US" dirty="0"/>
              <a:t>Cheers when they find out they get to keeps</a:t>
            </a:r>
          </a:p>
          <a:p>
            <a:pPr fontAlgn="ctr"/>
            <a:r>
              <a:rPr lang="en-US" dirty="0"/>
              <a:t>Excited about Microsoft coming to town</a:t>
            </a:r>
          </a:p>
          <a:p>
            <a:pPr fontAlgn="ctr"/>
            <a:r>
              <a:rPr lang="en-US" dirty="0"/>
              <a:t>Numerous occasions of students not want to stop the exercise</a:t>
            </a:r>
          </a:p>
          <a:p>
            <a:pPr fontAlgn="ctr"/>
            <a:endParaRPr lang="en-US" dirty="0"/>
          </a:p>
          <a:p>
            <a:endParaRPr lang="en-US" dirty="0"/>
          </a:p>
        </p:txBody>
      </p:sp>
      <p:pic>
        <p:nvPicPr>
          <p:cNvPr id="5" name="Picture 4">
            <a:extLst>
              <a:ext uri="{FF2B5EF4-FFF2-40B4-BE49-F238E27FC236}">
                <a16:creationId xmlns:a16="http://schemas.microsoft.com/office/drawing/2014/main" id="{3D6FB34E-1052-477D-AF5F-52002F058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16" y="4148806"/>
            <a:ext cx="3240249" cy="2154421"/>
          </a:xfrm>
          <a:prstGeom prst="rect">
            <a:avLst/>
          </a:prstGeom>
        </p:spPr>
      </p:pic>
      <p:pic>
        <p:nvPicPr>
          <p:cNvPr id="7" name="Picture 6">
            <a:extLst>
              <a:ext uri="{FF2B5EF4-FFF2-40B4-BE49-F238E27FC236}">
                <a16:creationId xmlns:a16="http://schemas.microsoft.com/office/drawing/2014/main" id="{190A7C75-020D-4FDA-9402-0E6AC1141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681" y="4148806"/>
            <a:ext cx="3240250" cy="2154422"/>
          </a:xfrm>
          <a:prstGeom prst="rect">
            <a:avLst/>
          </a:prstGeom>
        </p:spPr>
      </p:pic>
      <p:pic>
        <p:nvPicPr>
          <p:cNvPr id="9" name="Picture 8">
            <a:extLst>
              <a:ext uri="{FF2B5EF4-FFF2-40B4-BE49-F238E27FC236}">
                <a16:creationId xmlns:a16="http://schemas.microsoft.com/office/drawing/2014/main" id="{54039480-E5BC-455E-AABA-A72B3D5D3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461" y="4148807"/>
            <a:ext cx="3240251" cy="2154422"/>
          </a:xfrm>
          <a:prstGeom prst="rect">
            <a:avLst/>
          </a:prstGeom>
        </p:spPr>
      </p:pic>
    </p:spTree>
    <p:extLst>
      <p:ext uri="{BB962C8B-B14F-4D97-AF65-F5344CB8AC3E}">
        <p14:creationId xmlns:p14="http://schemas.microsoft.com/office/powerpoint/2010/main" val="67131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D016-D7CE-47AB-AE8A-48357898DA20}"/>
              </a:ext>
            </a:extLst>
          </p:cNvPr>
          <p:cNvSpPr>
            <a:spLocks noGrp="1"/>
          </p:cNvSpPr>
          <p:nvPr>
            <p:ph type="title"/>
          </p:nvPr>
        </p:nvSpPr>
        <p:spPr/>
        <p:txBody>
          <a:bodyPr/>
          <a:lstStyle/>
          <a:p>
            <a:r>
              <a:rPr lang="en-US" dirty="0"/>
              <a:t>How you can help</a:t>
            </a:r>
          </a:p>
        </p:txBody>
      </p:sp>
      <p:sp>
        <p:nvSpPr>
          <p:cNvPr id="3" name="Text Placeholder 2">
            <a:extLst>
              <a:ext uri="{FF2B5EF4-FFF2-40B4-BE49-F238E27FC236}">
                <a16:creationId xmlns:a16="http://schemas.microsoft.com/office/drawing/2014/main" id="{D0589FC7-3F37-4084-9A47-F8170157AFED}"/>
              </a:ext>
            </a:extLst>
          </p:cNvPr>
          <p:cNvSpPr>
            <a:spLocks noGrp="1"/>
          </p:cNvSpPr>
          <p:nvPr>
            <p:ph type="body" idx="1"/>
          </p:nvPr>
        </p:nvSpPr>
        <p:spPr/>
        <p:txBody>
          <a:bodyPr/>
          <a:lstStyle/>
          <a:p>
            <a:r>
              <a:rPr lang="en-US" dirty="0"/>
              <a:t>Volunteer by</a:t>
            </a:r>
          </a:p>
          <a:p>
            <a:pPr lvl="1"/>
            <a:r>
              <a:rPr lang="en-US" dirty="0"/>
              <a:t>Emailing </a:t>
            </a:r>
            <a:r>
              <a:rPr lang="en-US" dirty="0">
                <a:hlinkClick r:id="rId2"/>
              </a:rPr>
              <a:t>msimons@Microsoft.com</a:t>
            </a:r>
            <a:r>
              <a:rPr lang="en-US" dirty="0"/>
              <a:t> or </a:t>
            </a:r>
            <a:r>
              <a:rPr lang="en-US" dirty="0">
                <a:hlinkClick r:id="rId3"/>
              </a:rPr>
              <a:t>nicolela@Microsoft.com</a:t>
            </a:r>
            <a:endParaRPr lang="en-US" dirty="0"/>
          </a:p>
          <a:p>
            <a:pPr lvl="1"/>
            <a:r>
              <a:rPr lang="en-US" dirty="0"/>
              <a:t>Joining DL: </a:t>
            </a:r>
            <a:r>
              <a:rPr lang="en-US" dirty="0">
                <a:hlinkClick r:id="rId4"/>
              </a:rPr>
              <a:t>techmobile@Microsoft.com</a:t>
            </a:r>
            <a:endParaRPr lang="en-US" dirty="0"/>
          </a:p>
          <a:p>
            <a:r>
              <a:rPr lang="en-US" dirty="0"/>
              <a:t>Support us by sharing contacts of interested schools/organizations</a:t>
            </a:r>
          </a:p>
          <a:p>
            <a:r>
              <a:rPr lang="en-US" dirty="0"/>
              <a:t>Upcoming events</a:t>
            </a:r>
          </a:p>
          <a:p>
            <a:pPr lvl="1"/>
            <a:r>
              <a:rPr lang="en-US" dirty="0" err="1"/>
              <a:t>DigiGirlz</a:t>
            </a:r>
            <a:endParaRPr lang="en-US" dirty="0"/>
          </a:p>
          <a:p>
            <a:r>
              <a:rPr lang="en-US" dirty="0"/>
              <a:t>Train the </a:t>
            </a:r>
            <a:r>
              <a:rPr lang="en-US"/>
              <a:t>Trainer Brownbag (June 4</a:t>
            </a:r>
            <a:r>
              <a:rPr lang="en-US" baseline="30000"/>
              <a:t>th</a:t>
            </a:r>
            <a:r>
              <a:rPr lang="en-US"/>
              <a:t> ?)</a:t>
            </a:r>
            <a:endParaRPr lang="en-US" dirty="0"/>
          </a:p>
        </p:txBody>
      </p:sp>
    </p:spTree>
    <p:extLst>
      <p:ext uri="{BB962C8B-B14F-4D97-AF65-F5344CB8AC3E}">
        <p14:creationId xmlns:p14="http://schemas.microsoft.com/office/powerpoint/2010/main" val="363594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CD6D-1E68-4EDE-918D-87FC88013AC6}"/>
              </a:ext>
            </a:extLst>
          </p:cNvPr>
          <p:cNvSpPr>
            <a:spLocks noGrp="1"/>
          </p:cNvSpPr>
          <p:nvPr>
            <p:ph type="title"/>
          </p:nvPr>
        </p:nvSpPr>
        <p:spPr/>
        <p:txBody>
          <a:bodyPr/>
          <a:lstStyle/>
          <a:p>
            <a:r>
              <a:rPr lang="en-US" dirty="0"/>
              <a:t>Problem</a:t>
            </a:r>
          </a:p>
        </p:txBody>
      </p:sp>
      <p:sp>
        <p:nvSpPr>
          <p:cNvPr id="3" name="Text Placeholder 2">
            <a:extLst>
              <a:ext uri="{FF2B5EF4-FFF2-40B4-BE49-F238E27FC236}">
                <a16:creationId xmlns:a16="http://schemas.microsoft.com/office/drawing/2014/main" id="{2FE111B7-00D9-470E-A99A-9B37246E9D79}"/>
              </a:ext>
            </a:extLst>
          </p:cNvPr>
          <p:cNvSpPr>
            <a:spLocks noGrp="1"/>
          </p:cNvSpPr>
          <p:nvPr>
            <p:ph type="body" idx="1"/>
          </p:nvPr>
        </p:nvSpPr>
        <p:spPr/>
        <p:txBody>
          <a:bodyPr/>
          <a:lstStyle/>
          <a:p>
            <a:r>
              <a:rPr lang="en-US" dirty="0"/>
              <a:t>Software industry is facing a shortage of software engineers</a:t>
            </a:r>
          </a:p>
        </p:txBody>
      </p:sp>
      <p:sp>
        <p:nvSpPr>
          <p:cNvPr id="4" name="Rectangle 3">
            <a:extLst>
              <a:ext uri="{FF2B5EF4-FFF2-40B4-BE49-F238E27FC236}">
                <a16:creationId xmlns:a16="http://schemas.microsoft.com/office/drawing/2014/main" id="{68CC84CB-0210-44ED-9A2D-72BF1E858B73}"/>
              </a:ext>
            </a:extLst>
          </p:cNvPr>
          <p:cNvSpPr/>
          <p:nvPr/>
        </p:nvSpPr>
        <p:spPr>
          <a:xfrm>
            <a:off x="826346" y="1939664"/>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High percentage of girls decide against STEM careers by the 5</a:t>
            </a:r>
            <a:r>
              <a:rPr lang="en-US" baseline="30000" dirty="0"/>
              <a:t>th</a:t>
            </a:r>
            <a:r>
              <a:rPr lang="en-US" dirty="0"/>
              <a:t> grade</a:t>
            </a:r>
          </a:p>
        </p:txBody>
      </p:sp>
      <p:sp>
        <p:nvSpPr>
          <p:cNvPr id="6" name="Rectangle 5">
            <a:extLst>
              <a:ext uri="{FF2B5EF4-FFF2-40B4-BE49-F238E27FC236}">
                <a16:creationId xmlns:a16="http://schemas.microsoft.com/office/drawing/2014/main" id="{53D6B86C-8D39-4F81-8821-968A060EC04B}"/>
              </a:ext>
            </a:extLst>
          </p:cNvPr>
          <p:cNvSpPr/>
          <p:nvPr/>
        </p:nvSpPr>
        <p:spPr>
          <a:xfrm>
            <a:off x="826346" y="3864932"/>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Limited STEM opportunities for students in rural areas</a:t>
            </a:r>
          </a:p>
        </p:txBody>
      </p:sp>
      <p:sp>
        <p:nvSpPr>
          <p:cNvPr id="7" name="Rectangle 6">
            <a:extLst>
              <a:ext uri="{FF2B5EF4-FFF2-40B4-BE49-F238E27FC236}">
                <a16:creationId xmlns:a16="http://schemas.microsoft.com/office/drawing/2014/main" id="{78F8E62C-B296-4821-9D37-73BE43D0E773}"/>
              </a:ext>
            </a:extLst>
          </p:cNvPr>
          <p:cNvSpPr/>
          <p:nvPr/>
        </p:nvSpPr>
        <p:spPr>
          <a:xfrm>
            <a:off x="826346" y="2902298"/>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Many teachers are overwhelmed with teaching STEM</a:t>
            </a:r>
          </a:p>
        </p:txBody>
      </p:sp>
      <p:pic>
        <p:nvPicPr>
          <p:cNvPr id="1028" name="Picture 4" descr="Machine generated alternative text:&#10;65,000 plus &#10;25,000 to 64,99 &#10;10,000 to 24,9 &#10;5,000 to 9,999 &#10;767 to 4,999 &#10;Isma . &#10;G rmd &#10;F Ngo ">
            <a:extLst>
              <a:ext uri="{FF2B5EF4-FFF2-40B4-BE49-F238E27FC236}">
                <a16:creationId xmlns:a16="http://schemas.microsoft.com/office/drawing/2014/main" id="{D475A542-32C5-4DC4-9AEC-0AE0A4A45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687" y="4709942"/>
            <a:ext cx="4058073" cy="206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1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F14281-BC06-400E-989A-73A677D0A0B7}"/>
              </a:ext>
            </a:extLst>
          </p:cNvPr>
          <p:cNvPicPr>
            <a:picLocks noChangeAspect="1"/>
          </p:cNvPicPr>
          <p:nvPr/>
        </p:nvPicPr>
        <p:blipFill>
          <a:blip r:embed="rId3"/>
          <a:stretch>
            <a:fillRect/>
          </a:stretch>
        </p:blipFill>
        <p:spPr>
          <a:xfrm>
            <a:off x="3752130" y="4951844"/>
            <a:ext cx="3000292" cy="1869747"/>
          </a:xfrm>
          <a:prstGeom prst="rect">
            <a:avLst/>
          </a:prstGeom>
        </p:spPr>
      </p:pic>
      <p:sp>
        <p:nvSpPr>
          <p:cNvPr id="2" name="Title 1"/>
          <p:cNvSpPr>
            <a:spLocks noGrp="1"/>
          </p:cNvSpPr>
          <p:nvPr>
            <p:ph type="title"/>
          </p:nvPr>
        </p:nvSpPr>
        <p:spPr/>
        <p:txBody>
          <a:bodyPr/>
          <a:lstStyle/>
          <a:p>
            <a:r>
              <a:rPr lang="en-US" dirty="0"/>
              <a:t>Solution: the </a:t>
            </a:r>
            <a:r>
              <a:rPr lang="en-US" dirty="0" err="1"/>
              <a:t>micro:bit</a:t>
            </a:r>
            <a:endParaRPr lang="en-US" dirty="0"/>
          </a:p>
        </p:txBody>
      </p:sp>
      <p:sp>
        <p:nvSpPr>
          <p:cNvPr id="3" name="Text Placeholder 2"/>
          <p:cNvSpPr>
            <a:spLocks noGrp="1"/>
          </p:cNvSpPr>
          <p:nvPr>
            <p:ph type="body" idx="1"/>
          </p:nvPr>
        </p:nvSpPr>
        <p:spPr>
          <a:xfrm>
            <a:off x="229230" y="928834"/>
            <a:ext cx="11469518" cy="4309568"/>
          </a:xfrm>
        </p:spPr>
        <p:txBody>
          <a:bodyPr/>
          <a:lstStyle/>
          <a:p>
            <a:r>
              <a:rPr lang="en-US" dirty="0"/>
              <a:t>A device you can use for all sorts of cool creations, from robots to musical instruments – the possibilities are endless.</a:t>
            </a:r>
          </a:p>
          <a:p>
            <a:r>
              <a:rPr lang="en-US" dirty="0"/>
              <a:t>Excellent platform to teach with</a:t>
            </a:r>
          </a:p>
          <a:p>
            <a:pPr lvl="1"/>
            <a:r>
              <a:rPr lang="en-US" dirty="0"/>
              <a:t>Cost effective</a:t>
            </a:r>
          </a:p>
          <a:p>
            <a:pPr lvl="2"/>
            <a:r>
              <a:rPr lang="en-US" dirty="0"/>
              <a:t>$16.50 includes </a:t>
            </a:r>
            <a:r>
              <a:rPr lang="en-US" dirty="0" err="1"/>
              <a:t>micro:bit</a:t>
            </a:r>
            <a:r>
              <a:rPr lang="en-US" dirty="0"/>
              <a:t>, </a:t>
            </a:r>
            <a:r>
              <a:rPr lang="en-US" dirty="0" err="1"/>
              <a:t>usb</a:t>
            </a:r>
            <a:r>
              <a:rPr lang="en-US" dirty="0"/>
              <a:t> cable &amp; battery pack</a:t>
            </a:r>
          </a:p>
          <a:p>
            <a:pPr lvl="1"/>
            <a:r>
              <a:rPr lang="en-US" dirty="0"/>
              <a:t>Appealing to a wide age range</a:t>
            </a:r>
          </a:p>
          <a:p>
            <a:pPr lvl="1"/>
            <a:r>
              <a:rPr lang="en-US" dirty="0"/>
              <a:t>Inclusive to a variety of backgrounds</a:t>
            </a:r>
          </a:p>
          <a:p>
            <a:pPr lvl="1"/>
            <a:r>
              <a:rPr lang="en-US" dirty="0"/>
              <a:t>Works with a variety of devices</a:t>
            </a:r>
          </a:p>
          <a:p>
            <a:endParaRPr lang="en-US" dirty="0"/>
          </a:p>
        </p:txBody>
      </p:sp>
      <p:pic>
        <p:nvPicPr>
          <p:cNvPr id="6" name="Picture 5">
            <a:extLst>
              <a:ext uri="{FF2B5EF4-FFF2-40B4-BE49-F238E27FC236}">
                <a16:creationId xmlns:a16="http://schemas.microsoft.com/office/drawing/2014/main" id="{CD6311D9-3FED-488A-A35C-1EBE4377C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826" y="3787950"/>
            <a:ext cx="2493083" cy="2493083"/>
          </a:xfrm>
          <a:prstGeom prst="rect">
            <a:avLst/>
          </a:prstGeom>
        </p:spPr>
      </p:pic>
      <p:pic>
        <p:nvPicPr>
          <p:cNvPr id="5" name="Picture 4">
            <a:extLst>
              <a:ext uri="{FF2B5EF4-FFF2-40B4-BE49-F238E27FC236}">
                <a16:creationId xmlns:a16="http://schemas.microsoft.com/office/drawing/2014/main" id="{24D70F5B-B603-457F-91AB-BB7454F7C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6599" y="1983549"/>
            <a:ext cx="3350601" cy="2072409"/>
          </a:xfrm>
          <a:prstGeom prst="rect">
            <a:avLst/>
          </a:prstGeom>
        </p:spPr>
      </p:pic>
    </p:spTree>
    <p:extLst>
      <p:ext uri="{BB962C8B-B14F-4D97-AF65-F5344CB8AC3E}">
        <p14:creationId xmlns:p14="http://schemas.microsoft.com/office/powerpoint/2010/main" val="191456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CD6D-1E68-4EDE-918D-87FC88013AC6}"/>
              </a:ext>
            </a:extLst>
          </p:cNvPr>
          <p:cNvSpPr>
            <a:spLocks noGrp="1"/>
          </p:cNvSpPr>
          <p:nvPr>
            <p:ph type="title"/>
          </p:nvPr>
        </p:nvSpPr>
        <p:spPr/>
        <p:txBody>
          <a:bodyPr/>
          <a:lstStyle/>
          <a:p>
            <a:r>
              <a:rPr lang="en-US" dirty="0" err="1"/>
              <a:t>TechMobile</a:t>
            </a:r>
            <a:r>
              <a:rPr lang="en-US" dirty="0"/>
              <a:t> Initiative</a:t>
            </a:r>
          </a:p>
        </p:txBody>
      </p:sp>
      <p:sp>
        <p:nvSpPr>
          <p:cNvPr id="3" name="Text Placeholder 2">
            <a:extLst>
              <a:ext uri="{FF2B5EF4-FFF2-40B4-BE49-F238E27FC236}">
                <a16:creationId xmlns:a16="http://schemas.microsoft.com/office/drawing/2014/main" id="{2FE111B7-00D9-470E-A99A-9B37246E9D79}"/>
              </a:ext>
            </a:extLst>
          </p:cNvPr>
          <p:cNvSpPr>
            <a:spLocks noGrp="1"/>
          </p:cNvSpPr>
          <p:nvPr>
            <p:ph type="body" idx="1"/>
          </p:nvPr>
        </p:nvSpPr>
        <p:spPr>
          <a:xfrm>
            <a:off x="304800" y="898706"/>
            <a:ext cx="11582400" cy="5060587"/>
          </a:xfrm>
        </p:spPr>
        <p:txBody>
          <a:bodyPr/>
          <a:lstStyle/>
          <a:p>
            <a:r>
              <a:rPr lang="en-US" dirty="0"/>
              <a:t>Travel to rural areas</a:t>
            </a:r>
          </a:p>
          <a:p>
            <a:r>
              <a:rPr lang="en-US" dirty="0"/>
              <a:t>One engagement per month</a:t>
            </a:r>
          </a:p>
          <a:p>
            <a:pPr lvl="1"/>
            <a:r>
              <a:rPr lang="en-US" dirty="0"/>
              <a:t>Starting to encounter volunteer bandwidth limitations</a:t>
            </a:r>
          </a:p>
          <a:p>
            <a:r>
              <a:rPr lang="en-US" dirty="0"/>
              <a:t>Provide students with learning resources</a:t>
            </a:r>
          </a:p>
          <a:p>
            <a:pPr lvl="1"/>
            <a:r>
              <a:rPr lang="en-US" dirty="0"/>
              <a:t>Give the students </a:t>
            </a:r>
            <a:r>
              <a:rPr lang="en-US" dirty="0" err="1"/>
              <a:t>micro:bits</a:t>
            </a:r>
            <a:r>
              <a:rPr lang="en-US" dirty="0"/>
              <a:t> to continue exploration</a:t>
            </a:r>
          </a:p>
          <a:p>
            <a:r>
              <a:rPr lang="en-US" dirty="0"/>
              <a:t>Target 5</a:t>
            </a:r>
            <a:r>
              <a:rPr lang="en-US" baseline="30000" dirty="0"/>
              <a:t>th</a:t>
            </a:r>
            <a:r>
              <a:rPr lang="en-US" dirty="0"/>
              <a:t> grade and up</a:t>
            </a:r>
          </a:p>
          <a:p>
            <a:r>
              <a:rPr lang="en-US" dirty="0"/>
              <a:t>Ratio of 1 volunteer to every 5 students</a:t>
            </a:r>
          </a:p>
        </p:txBody>
      </p:sp>
      <p:pic>
        <p:nvPicPr>
          <p:cNvPr id="8" name="Picture 7">
            <a:extLst>
              <a:ext uri="{FF2B5EF4-FFF2-40B4-BE49-F238E27FC236}">
                <a16:creationId xmlns:a16="http://schemas.microsoft.com/office/drawing/2014/main" id="{4C4395EA-4493-4B36-A1FB-B5FAB04CB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028" y="3884271"/>
            <a:ext cx="3910172" cy="2199472"/>
          </a:xfrm>
          <a:prstGeom prst="rect">
            <a:avLst/>
          </a:prstGeom>
        </p:spPr>
      </p:pic>
      <p:pic>
        <p:nvPicPr>
          <p:cNvPr id="10" name="Picture 9">
            <a:extLst>
              <a:ext uri="{FF2B5EF4-FFF2-40B4-BE49-F238E27FC236}">
                <a16:creationId xmlns:a16="http://schemas.microsoft.com/office/drawing/2014/main" id="{9169E45D-59DD-49FE-BEA9-B6A5E2CAC8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2090" y="1318247"/>
            <a:ext cx="2660048" cy="2032442"/>
          </a:xfrm>
          <a:prstGeom prst="rect">
            <a:avLst/>
          </a:prstGeom>
        </p:spPr>
      </p:pic>
    </p:spTree>
    <p:extLst>
      <p:ext uri="{BB962C8B-B14F-4D97-AF65-F5344CB8AC3E}">
        <p14:creationId xmlns:p14="http://schemas.microsoft.com/office/powerpoint/2010/main" val="94302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8217B4-13A9-4D69-8E18-9EB2B55E6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736" y="1080366"/>
            <a:ext cx="8341243" cy="5546040"/>
          </a:xfrm>
          <a:prstGeom prst="rect">
            <a:avLst/>
          </a:prstGeom>
        </p:spPr>
      </p:pic>
      <p:sp>
        <p:nvSpPr>
          <p:cNvPr id="2" name="Title 1">
            <a:extLst>
              <a:ext uri="{FF2B5EF4-FFF2-40B4-BE49-F238E27FC236}">
                <a16:creationId xmlns:a16="http://schemas.microsoft.com/office/drawing/2014/main" id="{DCA5547B-C9B5-3140-B216-C4235745BD83}"/>
              </a:ext>
            </a:extLst>
          </p:cNvPr>
          <p:cNvSpPr>
            <a:spLocks noGrp="1"/>
          </p:cNvSpPr>
          <p:nvPr>
            <p:ph type="title"/>
          </p:nvPr>
        </p:nvSpPr>
        <p:spPr/>
        <p:txBody>
          <a:bodyPr/>
          <a:lstStyle/>
          <a:p>
            <a:r>
              <a:rPr lang="en-US" dirty="0"/>
              <a:t>Research Findings (BBC)</a:t>
            </a:r>
          </a:p>
        </p:txBody>
      </p:sp>
      <p:sp>
        <p:nvSpPr>
          <p:cNvPr id="4" name="Rectangle 3">
            <a:extLst>
              <a:ext uri="{FF2B5EF4-FFF2-40B4-BE49-F238E27FC236}">
                <a16:creationId xmlns:a16="http://schemas.microsoft.com/office/drawing/2014/main" id="{9EB0C5DE-CD5C-4926-92C1-7C3E485563EE}"/>
              </a:ext>
            </a:extLst>
          </p:cNvPr>
          <p:cNvSpPr/>
          <p:nvPr/>
        </p:nvSpPr>
        <p:spPr>
          <a:xfrm>
            <a:off x="702802" y="1080366"/>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90% of students said the </a:t>
            </a:r>
            <a:r>
              <a:rPr lang="en-US" dirty="0" err="1">
                <a:solidFill>
                  <a:schemeClr val="tx1"/>
                </a:solidFill>
              </a:rPr>
              <a:t>micro:bit</a:t>
            </a:r>
            <a:r>
              <a:rPr lang="en-US" dirty="0">
                <a:solidFill>
                  <a:schemeClr val="tx1"/>
                </a:solidFill>
              </a:rPr>
              <a:t> showed them that anyone can code.</a:t>
            </a:r>
          </a:p>
        </p:txBody>
      </p:sp>
      <p:sp>
        <p:nvSpPr>
          <p:cNvPr id="5" name="Rectangle 4">
            <a:extLst>
              <a:ext uri="{FF2B5EF4-FFF2-40B4-BE49-F238E27FC236}">
                <a16:creationId xmlns:a16="http://schemas.microsoft.com/office/drawing/2014/main" id="{EA22CF3A-885A-4D59-91CD-8F6245F151E8}"/>
              </a:ext>
            </a:extLst>
          </p:cNvPr>
          <p:cNvSpPr/>
          <p:nvPr/>
        </p:nvSpPr>
        <p:spPr>
          <a:xfrm>
            <a:off x="702802" y="2215743"/>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86% of students said the </a:t>
            </a:r>
            <a:r>
              <a:rPr lang="en-US" dirty="0" err="1">
                <a:solidFill>
                  <a:schemeClr val="tx1"/>
                </a:solidFill>
              </a:rPr>
              <a:t>micro:bit</a:t>
            </a:r>
            <a:r>
              <a:rPr lang="en-US" dirty="0">
                <a:solidFill>
                  <a:schemeClr val="tx1"/>
                </a:solidFill>
              </a:rPr>
              <a:t> made Computer Science more interesting.</a:t>
            </a:r>
          </a:p>
        </p:txBody>
      </p:sp>
      <p:sp>
        <p:nvSpPr>
          <p:cNvPr id="6" name="Rectangle 5">
            <a:extLst>
              <a:ext uri="{FF2B5EF4-FFF2-40B4-BE49-F238E27FC236}">
                <a16:creationId xmlns:a16="http://schemas.microsoft.com/office/drawing/2014/main" id="{E08A7577-F568-4D75-8730-A2BCE44448F1}"/>
              </a:ext>
            </a:extLst>
          </p:cNvPr>
          <p:cNvSpPr/>
          <p:nvPr/>
        </p:nvSpPr>
        <p:spPr>
          <a:xfrm>
            <a:off x="702802" y="3351120"/>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70% more girls said they would choose Computing as a school subject after using the </a:t>
            </a:r>
            <a:r>
              <a:rPr lang="en-US" dirty="0" err="1">
                <a:solidFill>
                  <a:schemeClr val="tx1"/>
                </a:solidFill>
              </a:rPr>
              <a:t>micro:bit</a:t>
            </a:r>
            <a:r>
              <a:rPr lang="en-US" dirty="0">
                <a:solidFill>
                  <a:schemeClr val="tx1"/>
                </a:solidFill>
              </a:rPr>
              <a:t>.</a:t>
            </a:r>
          </a:p>
        </p:txBody>
      </p:sp>
      <p:sp>
        <p:nvSpPr>
          <p:cNvPr id="7" name="Rectangle 6">
            <a:extLst>
              <a:ext uri="{FF2B5EF4-FFF2-40B4-BE49-F238E27FC236}">
                <a16:creationId xmlns:a16="http://schemas.microsoft.com/office/drawing/2014/main" id="{D502D2FE-D5E9-4D6E-8245-E8C37DE66444}"/>
              </a:ext>
            </a:extLst>
          </p:cNvPr>
          <p:cNvSpPr/>
          <p:nvPr/>
        </p:nvSpPr>
        <p:spPr>
          <a:xfrm>
            <a:off x="702802" y="4513405"/>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85% of teachers agree is has made Computer Science more enjoyable for their students.</a:t>
            </a:r>
          </a:p>
        </p:txBody>
      </p:sp>
      <p:sp>
        <p:nvSpPr>
          <p:cNvPr id="8" name="Rectangle 7">
            <a:extLst>
              <a:ext uri="{FF2B5EF4-FFF2-40B4-BE49-F238E27FC236}">
                <a16:creationId xmlns:a16="http://schemas.microsoft.com/office/drawing/2014/main" id="{4C8C0697-F481-44EE-B0AC-7E722EA10E55}"/>
              </a:ext>
            </a:extLst>
          </p:cNvPr>
          <p:cNvSpPr/>
          <p:nvPr/>
        </p:nvSpPr>
        <p:spPr>
          <a:xfrm>
            <a:off x="702802" y="5572735"/>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Half of teachers are more confident in teaching Computing after using the </a:t>
            </a:r>
            <a:r>
              <a:rPr lang="en-US" dirty="0" err="1">
                <a:solidFill>
                  <a:schemeClr val="tx1"/>
                </a:solidFill>
              </a:rPr>
              <a:t>micro:bit</a:t>
            </a:r>
            <a:r>
              <a:rPr lang="en-US" dirty="0">
                <a:solidFill>
                  <a:schemeClr val="tx1"/>
                </a:solidFill>
              </a:rPr>
              <a:t>.</a:t>
            </a:r>
          </a:p>
        </p:txBody>
      </p:sp>
    </p:spTree>
    <p:extLst>
      <p:ext uri="{BB962C8B-B14F-4D97-AF65-F5344CB8AC3E}">
        <p14:creationId xmlns:p14="http://schemas.microsoft.com/office/powerpoint/2010/main" val="101284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C57A01-0197-4B46-B222-9510EB8CDA1A}"/>
              </a:ext>
            </a:extLst>
          </p:cNvPr>
          <p:cNvSpPr/>
          <p:nvPr/>
        </p:nvSpPr>
        <p:spPr>
          <a:xfrm>
            <a:off x="3794162" y="1273693"/>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2" name="Title 1">
            <a:extLst>
              <a:ext uri="{FF2B5EF4-FFF2-40B4-BE49-F238E27FC236}">
                <a16:creationId xmlns:a16="http://schemas.microsoft.com/office/drawing/2014/main" id="{8D25F007-0E83-CE43-AD05-C80875F6688E}"/>
              </a:ext>
            </a:extLst>
          </p:cNvPr>
          <p:cNvSpPr>
            <a:spLocks noGrp="1"/>
          </p:cNvSpPr>
          <p:nvPr>
            <p:ph type="title"/>
          </p:nvPr>
        </p:nvSpPr>
        <p:spPr/>
        <p:txBody>
          <a:bodyPr/>
          <a:lstStyle/>
          <a:p>
            <a:r>
              <a:rPr lang="en-US" dirty="0" err="1"/>
              <a:t>micro:bit</a:t>
            </a:r>
            <a:r>
              <a:rPr lang="en-US" dirty="0"/>
              <a:t> History</a:t>
            </a:r>
          </a:p>
        </p:txBody>
      </p:sp>
      <p:sp>
        <p:nvSpPr>
          <p:cNvPr id="4" name="Rectangle 3">
            <a:extLst>
              <a:ext uri="{FF2B5EF4-FFF2-40B4-BE49-F238E27FC236}">
                <a16:creationId xmlns:a16="http://schemas.microsoft.com/office/drawing/2014/main" id="{727BF08E-1E75-4610-87E8-443A2DB64D3C}"/>
              </a:ext>
            </a:extLst>
          </p:cNvPr>
          <p:cNvSpPr/>
          <p:nvPr/>
        </p:nvSpPr>
        <p:spPr>
          <a:xfrm>
            <a:off x="1336426" y="3699567"/>
            <a:ext cx="3369175" cy="2274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Created by BBC and partners </a:t>
            </a:r>
          </a:p>
          <a:p>
            <a:endParaRPr lang="en-US" dirty="0"/>
          </a:p>
          <a:p>
            <a:r>
              <a:rPr lang="en-US" sz="1200" dirty="0"/>
              <a:t>* Microsoft, Lancaster University, Nordic Semiconductor, Farnell Element14, Samsung, etc.</a:t>
            </a:r>
          </a:p>
        </p:txBody>
      </p:sp>
      <p:sp>
        <p:nvSpPr>
          <p:cNvPr id="5" name="Rectangle 4">
            <a:extLst>
              <a:ext uri="{FF2B5EF4-FFF2-40B4-BE49-F238E27FC236}">
                <a16:creationId xmlns:a16="http://schemas.microsoft.com/office/drawing/2014/main" id="{B1D6584C-E6F9-4ADE-B10B-5C1E01795030}"/>
              </a:ext>
            </a:extLst>
          </p:cNvPr>
          <p:cNvSpPr/>
          <p:nvPr/>
        </p:nvSpPr>
        <p:spPr>
          <a:xfrm>
            <a:off x="370829" y="1273693"/>
            <a:ext cx="3423333"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Designed to encourage children to:</a:t>
            </a:r>
          </a:p>
          <a:p>
            <a:endParaRPr lang="en-US" dirty="0"/>
          </a:p>
          <a:p>
            <a:pPr marL="285750" indent="-285750">
              <a:buFont typeface="Arial" panose="020B0604020202020204" pitchFamily="34" charset="0"/>
              <a:buChar char="•"/>
            </a:pPr>
            <a:r>
              <a:rPr lang="en-US" dirty="0"/>
              <a:t>Get actively involved in writing code</a:t>
            </a:r>
          </a:p>
          <a:p>
            <a:endParaRPr lang="en-US" dirty="0"/>
          </a:p>
          <a:p>
            <a:pPr marL="285750" indent="-285750">
              <a:buFont typeface="Arial" panose="020B0604020202020204" pitchFamily="34" charset="0"/>
              <a:buChar char="•"/>
            </a:pPr>
            <a:r>
              <a:rPr lang="en-US" dirty="0"/>
              <a:t>Build new things</a:t>
            </a:r>
          </a:p>
        </p:txBody>
      </p:sp>
      <p:sp>
        <p:nvSpPr>
          <p:cNvPr id="7" name="Rectangle 6">
            <a:extLst>
              <a:ext uri="{FF2B5EF4-FFF2-40B4-BE49-F238E27FC236}">
                <a16:creationId xmlns:a16="http://schemas.microsoft.com/office/drawing/2014/main" id="{804C3A2E-E107-4B70-8224-22481737B371}"/>
              </a:ext>
            </a:extLst>
          </p:cNvPr>
          <p:cNvSpPr/>
          <p:nvPr/>
        </p:nvSpPr>
        <p:spPr>
          <a:xfrm>
            <a:off x="7217494" y="1273693"/>
            <a:ext cx="3369175"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Distributed to all 7</a:t>
            </a:r>
            <a:r>
              <a:rPr lang="en-US" baseline="30000" dirty="0"/>
              <a:t>th</a:t>
            </a:r>
            <a:r>
              <a:rPr lang="en-US" dirty="0"/>
              <a:t> graders in Britain</a:t>
            </a:r>
          </a:p>
          <a:p>
            <a:endParaRPr lang="en-US" sz="1200" dirty="0"/>
          </a:p>
          <a:p>
            <a:r>
              <a:rPr lang="en-US" sz="1200" dirty="0"/>
              <a:t>* Around 1 million devices</a:t>
            </a:r>
          </a:p>
        </p:txBody>
      </p:sp>
      <p:sp>
        <p:nvSpPr>
          <p:cNvPr id="8" name="Rectangle 7">
            <a:extLst>
              <a:ext uri="{FF2B5EF4-FFF2-40B4-BE49-F238E27FC236}">
                <a16:creationId xmlns:a16="http://schemas.microsoft.com/office/drawing/2014/main" id="{1D821C4E-69C8-4B8B-AA9F-C773D447521A}"/>
              </a:ext>
            </a:extLst>
          </p:cNvPr>
          <p:cNvSpPr/>
          <p:nvPr/>
        </p:nvSpPr>
        <p:spPr>
          <a:xfrm>
            <a:off x="8128934" y="3699566"/>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Micro:bit</a:t>
            </a:r>
            <a:r>
              <a:rPr lang="en-US" dirty="0"/>
              <a:t> Educational Foundation is a non-profit setup to handle the future</a:t>
            </a:r>
          </a:p>
        </p:txBody>
      </p:sp>
      <p:sp>
        <p:nvSpPr>
          <p:cNvPr id="9" name="Rectangle 8">
            <a:extLst>
              <a:ext uri="{FF2B5EF4-FFF2-40B4-BE49-F238E27FC236}">
                <a16:creationId xmlns:a16="http://schemas.microsoft.com/office/drawing/2014/main" id="{AAB8C55A-198B-4CAC-A0B2-0B918DB3088A}"/>
              </a:ext>
            </a:extLst>
          </p:cNvPr>
          <p:cNvSpPr/>
          <p:nvPr/>
        </p:nvSpPr>
        <p:spPr>
          <a:xfrm>
            <a:off x="4705602" y="3699567"/>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pic>
        <p:nvPicPr>
          <p:cNvPr id="11" name="Picture 10">
            <a:extLst>
              <a:ext uri="{FF2B5EF4-FFF2-40B4-BE49-F238E27FC236}">
                <a16:creationId xmlns:a16="http://schemas.microsoft.com/office/drawing/2014/main" id="{516CF3D4-E7E6-40DF-9363-12D565BD0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992" y="1342020"/>
            <a:ext cx="3215672" cy="2138080"/>
          </a:xfrm>
          <a:prstGeom prst="rect">
            <a:avLst/>
          </a:prstGeom>
        </p:spPr>
      </p:pic>
      <p:pic>
        <p:nvPicPr>
          <p:cNvPr id="13" name="Picture 12">
            <a:extLst>
              <a:ext uri="{FF2B5EF4-FFF2-40B4-BE49-F238E27FC236}">
                <a16:creationId xmlns:a16="http://schemas.microsoft.com/office/drawing/2014/main" id="{9B4F82E9-8733-42B9-9CFD-AEE3966C9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879" y="3767894"/>
            <a:ext cx="3215672" cy="2138080"/>
          </a:xfrm>
          <a:prstGeom prst="rect">
            <a:avLst/>
          </a:prstGeom>
        </p:spPr>
      </p:pic>
    </p:spTree>
    <p:extLst>
      <p:ext uri="{BB962C8B-B14F-4D97-AF65-F5344CB8AC3E}">
        <p14:creationId xmlns:p14="http://schemas.microsoft.com/office/powerpoint/2010/main" val="198913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Features</a:t>
            </a:r>
          </a:p>
        </p:txBody>
      </p:sp>
      <p:pic>
        <p:nvPicPr>
          <p:cNvPr id="3" name="Picture 2">
            <a:extLst>
              <a:ext uri="{FF2B5EF4-FFF2-40B4-BE49-F238E27FC236}">
                <a16:creationId xmlns:a16="http://schemas.microsoft.com/office/drawing/2014/main" id="{B1237326-7887-B147-80A9-79F83C32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537" y="1213414"/>
            <a:ext cx="9056300" cy="4963549"/>
          </a:xfrm>
          <a:prstGeom prst="rect">
            <a:avLst/>
          </a:prstGeom>
        </p:spPr>
      </p:pic>
    </p:spTree>
    <p:extLst>
      <p:ext uri="{BB962C8B-B14F-4D97-AF65-F5344CB8AC3E}">
        <p14:creationId xmlns:p14="http://schemas.microsoft.com/office/powerpoint/2010/main" val="27262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2889-D971-4727-9D40-7DBFA566A1CC}"/>
              </a:ext>
            </a:extLst>
          </p:cNvPr>
          <p:cNvSpPr>
            <a:spLocks noGrp="1"/>
          </p:cNvSpPr>
          <p:nvPr>
            <p:ph type="title"/>
          </p:nvPr>
        </p:nvSpPr>
        <p:spPr/>
        <p:txBody>
          <a:bodyPr/>
          <a:lstStyle/>
          <a:p>
            <a:r>
              <a:rPr lang="en-US" dirty="0"/>
              <a:t>Coding Experience</a:t>
            </a:r>
          </a:p>
        </p:txBody>
      </p:sp>
      <p:pic>
        <p:nvPicPr>
          <p:cNvPr id="4" name="Picture 3">
            <a:hlinkClick r:id="rId3"/>
            <a:extLst>
              <a:ext uri="{FF2B5EF4-FFF2-40B4-BE49-F238E27FC236}">
                <a16:creationId xmlns:a16="http://schemas.microsoft.com/office/drawing/2014/main" id="{4F4002DC-BB00-4C8D-A3F5-0642CD6854F6}"/>
              </a:ext>
            </a:extLst>
          </p:cNvPr>
          <p:cNvPicPr>
            <a:picLocks noChangeAspect="1"/>
          </p:cNvPicPr>
          <p:nvPr/>
        </p:nvPicPr>
        <p:blipFill>
          <a:blip r:embed="rId4"/>
          <a:stretch>
            <a:fillRect/>
          </a:stretch>
        </p:blipFill>
        <p:spPr>
          <a:xfrm>
            <a:off x="2010056" y="1162632"/>
            <a:ext cx="7017403" cy="4968073"/>
          </a:xfrm>
          <a:prstGeom prst="rect">
            <a:avLst/>
          </a:prstGeom>
        </p:spPr>
      </p:pic>
    </p:spTree>
    <p:extLst>
      <p:ext uri="{BB962C8B-B14F-4D97-AF65-F5344CB8AC3E}">
        <p14:creationId xmlns:p14="http://schemas.microsoft.com/office/powerpoint/2010/main" val="118441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18B3-19FB-594E-AF22-26C69131058C}"/>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715A226B-50CB-3E4A-AAD4-41B326498404}"/>
              </a:ext>
            </a:extLst>
          </p:cNvPr>
          <p:cNvSpPr>
            <a:spLocks noGrp="1"/>
          </p:cNvSpPr>
          <p:nvPr>
            <p:ph type="body" idx="1"/>
          </p:nvPr>
        </p:nvSpPr>
        <p:spPr/>
        <p:txBody>
          <a:bodyPr/>
          <a:lstStyle/>
          <a:p>
            <a:pPr marL="168275" indent="0">
              <a:buNone/>
            </a:pPr>
            <a:endParaRPr lang="en-US" dirty="0">
              <a:hlinkClick r:id="rId3"/>
            </a:endParaRPr>
          </a:p>
        </p:txBody>
      </p:sp>
    </p:spTree>
    <p:extLst>
      <p:ext uri="{BB962C8B-B14F-4D97-AF65-F5344CB8AC3E}">
        <p14:creationId xmlns:p14="http://schemas.microsoft.com/office/powerpoint/2010/main" val="2271647873"/>
      </p:ext>
    </p:extLst>
  </p:cSld>
  <p:clrMapOvr>
    <a:masterClrMapping/>
  </p:clrMapOvr>
</p:sld>
</file>

<file path=ppt/theme/theme1.xml><?xml version="1.0" encoding="utf-8"?>
<a:theme xmlns:a="http://schemas.openxmlformats.org/drawingml/2006/main" name="Docker 2016">
  <a:themeElements>
    <a:clrScheme name="Custom 1">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C00000"/>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2988</TotalTime>
  <Words>887</Words>
  <Application>Microsoft Macintosh PowerPoint</Application>
  <PresentationFormat>Widescreen</PresentationFormat>
  <Paragraphs>120</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Noto Sans Symbols</vt:lpstr>
      <vt:lpstr>Docker 2016</vt:lpstr>
      <vt:lpstr>PowerPoint Presentation</vt:lpstr>
      <vt:lpstr>Problem</vt:lpstr>
      <vt:lpstr>Solution: the micro:bit</vt:lpstr>
      <vt:lpstr>TechMobile Initiative</vt:lpstr>
      <vt:lpstr>Research Findings (BBC)</vt:lpstr>
      <vt:lpstr>micro:bit History</vt:lpstr>
      <vt:lpstr>Physical Features</vt:lpstr>
      <vt:lpstr>Coding Experience</vt:lpstr>
      <vt:lpstr>Demo</vt:lpstr>
      <vt:lpstr>Projects</vt:lpstr>
      <vt:lpstr>Engagements: </vt:lpstr>
      <vt:lpstr>STEMtastic\TechSavvy Experience</vt:lpstr>
      <vt:lpstr>Edgeley Experience</vt:lpstr>
      <vt:lpstr>Ed Clapp Experience</vt:lpstr>
      <vt:lpstr>Additional Experiences</vt:lpstr>
      <vt:lpstr>How you can help</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Michael Simons (.NET)</cp:lastModifiedBy>
  <cp:revision>137</cp:revision>
  <dcterms:created xsi:type="dcterms:W3CDTF">2017-01-21T19:06:17Z</dcterms:created>
  <dcterms:modified xsi:type="dcterms:W3CDTF">2018-05-18T12:59:29Z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msimons@microsoft.com</vt:lpwstr>
  </property>
  <property fmtid="{D5CDD505-2E9C-101B-9397-08002B2CF9AE}" pid="6" name="MSIP_Label_f42aa342-8706-4288-bd11-ebb85995028c_SetDate">
    <vt:lpwstr>2017-08-30T23:35:27.6616339-05:00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